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1" r:id="rId2"/>
    <p:sldId id="292" r:id="rId3"/>
    <p:sldId id="280" r:id="rId4"/>
    <p:sldId id="258" r:id="rId5"/>
    <p:sldId id="261" r:id="rId6"/>
    <p:sldId id="260" r:id="rId7"/>
    <p:sldId id="283" r:id="rId8"/>
    <p:sldId id="293" r:id="rId9"/>
    <p:sldId id="294" r:id="rId10"/>
    <p:sldId id="274" r:id="rId11"/>
    <p:sldId id="286" r:id="rId12"/>
    <p:sldId id="257" r:id="rId13"/>
    <p:sldId id="262" r:id="rId14"/>
    <p:sldId id="265" r:id="rId15"/>
    <p:sldId id="287" r:id="rId16"/>
    <p:sldId id="288" r:id="rId17"/>
    <p:sldId id="289" r:id="rId18"/>
    <p:sldId id="290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E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47"/>
    <p:restoredTop sz="94614"/>
  </p:normalViewPr>
  <p:slideViewPr>
    <p:cSldViewPr snapToGrid="0" snapToObjects="1">
      <p:cViewPr varScale="1">
        <p:scale>
          <a:sx n="115" d="100"/>
          <a:sy n="115" d="100"/>
        </p:scale>
        <p:origin x="23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C8D35-983A-3B47-B349-9FD48428BA52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15536-6C91-6041-B6ED-72F7E2DB2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03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47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7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88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8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7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30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31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13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769C32-FA81-6843-A08D-389D073AAC7C}" type="datetimeFigureOut">
              <a:rPr lang="en-US" smtClean="0"/>
              <a:t>9/24/20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94A0C-C3AF-6546-A5E7-991366545C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29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6" Type="http://schemas.openxmlformats.org/officeDocument/2006/relationships/image" Target="../media/image32.tiff"/><Relationship Id="rId5" Type="http://schemas.openxmlformats.org/officeDocument/2006/relationships/image" Target="../media/image31.tiff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6" Type="http://schemas.openxmlformats.org/officeDocument/2006/relationships/image" Target="../media/image35.tiff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6" Type="http://schemas.openxmlformats.org/officeDocument/2006/relationships/image" Target="../media/image38.tiff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avi"/><Relationship Id="rId1" Type="http://schemas.microsoft.com/office/2007/relationships/media" Target="../media/media9.avi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6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13.emf"/><Relationship Id="rId7" Type="http://schemas.openxmlformats.org/officeDocument/2006/relationships/image" Target="../media/image9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14.emf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9DAA-8E86-E44E-AA85-B791B5056D0A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>
            <a:normAutofit/>
          </a:bodyPr>
          <a:lstStyle/>
          <a:p>
            <a:pPr algn="ctr"/>
            <a:r>
              <a:rPr lang="en-US" sz="7200" dirty="0"/>
              <a:t>µPolar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E7AA5-C3D6-8540-B1A9-0BB36CE714BB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dirty="0"/>
              <a:t>R - Package Visualization Tools for Time-lapse Microscopic Images </a:t>
            </a:r>
          </a:p>
        </p:txBody>
      </p:sp>
    </p:spTree>
    <p:extLst>
      <p:ext uri="{BB962C8B-B14F-4D97-AF65-F5344CB8AC3E}">
        <p14:creationId xmlns:p14="http://schemas.microsoft.com/office/powerpoint/2010/main" val="1399415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acon-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34896"/>
          <a:stretch/>
        </p:blipFill>
        <p:spPr>
          <a:xfrm>
            <a:off x="3569970" y="970"/>
            <a:ext cx="86106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077" y="330580"/>
            <a:ext cx="3339119" cy="5570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  <a:p>
            <a:r>
              <a:rPr lang="en-US" sz="3600" b="1" u="sng" dirty="0"/>
              <a:t>uPolar Examples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Trap 01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Trap 02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Trap 10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Trap 20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Trap 50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Trap 60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Trap 80 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Trap 104 </a:t>
            </a:r>
          </a:p>
        </p:txBody>
      </p:sp>
      <p:sp>
        <p:nvSpPr>
          <p:cNvPr id="7" name="Rectangle 6"/>
          <p:cNvSpPr/>
          <p:nvPr/>
        </p:nvSpPr>
        <p:spPr>
          <a:xfrm>
            <a:off x="5643562" y="68580"/>
            <a:ext cx="700087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24618" y="75246"/>
            <a:ext cx="700087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4286" y="447676"/>
            <a:ext cx="700087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34615" y="819156"/>
            <a:ext cx="700087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34387" y="2947991"/>
            <a:ext cx="700087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48336" y="4219584"/>
            <a:ext cx="700087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0296" y="6182686"/>
            <a:ext cx="700087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148390" y="5491172"/>
            <a:ext cx="700087" cy="628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172073" y="1714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15194" y="-14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02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33898" y="1171578"/>
            <a:ext cx="42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967085" y="9315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82850" y="293129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24858" y="42195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60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64019" y="56208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80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036613" y="63349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104</a:t>
            </a:r>
          </a:p>
        </p:txBody>
      </p:sp>
    </p:spTree>
    <p:extLst>
      <p:ext uri="{BB962C8B-B14F-4D97-AF65-F5344CB8AC3E}">
        <p14:creationId xmlns:p14="http://schemas.microsoft.com/office/powerpoint/2010/main" val="238402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C8_Trap0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6282" y="2597256"/>
            <a:ext cx="4448063" cy="39524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20985" y="103529"/>
            <a:ext cx="19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Visualization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89693" y="2045325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Time-lapsed Images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50617" y="52065"/>
            <a:ext cx="19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BC8 Trap 01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188069" y="313024"/>
            <a:ext cx="75322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1228935" y="774760"/>
            <a:ext cx="29615" cy="127056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616" y="782679"/>
            <a:ext cx="2688353" cy="17233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07958" y="564732"/>
            <a:ext cx="11762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Cells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420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49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C8_Trap0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38946" y="2525508"/>
            <a:ext cx="4453054" cy="39875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32002" y="46378"/>
            <a:ext cx="19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Visualization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195790" y="2057399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Time-lapsed Images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61634" y="-19374"/>
            <a:ext cx="19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BC8 Trap 02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199086" y="255873"/>
            <a:ext cx="75322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9" idx="0"/>
          </p:cNvCxnSpPr>
          <p:nvPr/>
        </p:nvCxnSpPr>
        <p:spPr>
          <a:xfrm>
            <a:off x="11246943" y="602623"/>
            <a:ext cx="1" cy="145477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490" y="751215"/>
            <a:ext cx="2723790" cy="175266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07958" y="536156"/>
            <a:ext cx="11762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Cells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83" y="0"/>
            <a:ext cx="6943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9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C8_Trap0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61249" y="2617470"/>
            <a:ext cx="4430750" cy="38147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33696" y="27272"/>
            <a:ext cx="19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Visualization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89693" y="2168918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Time-lapsed Images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63328" y="-38480"/>
            <a:ext cx="19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BC8 Trap 10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000780" y="236767"/>
            <a:ext cx="75322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8" idx="0"/>
          </p:cNvCxnSpPr>
          <p:nvPr/>
        </p:nvCxnSpPr>
        <p:spPr>
          <a:xfrm>
            <a:off x="11140846" y="563960"/>
            <a:ext cx="1" cy="16049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5681" y="764540"/>
            <a:ext cx="3002433" cy="185293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07958" y="550444"/>
            <a:ext cx="11762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Cells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31" y="27272"/>
            <a:ext cx="6937274" cy="683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9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C8_Trap0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37058" y="2566406"/>
            <a:ext cx="4554942" cy="38232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82286" y="27272"/>
            <a:ext cx="19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Visualization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53066" y="1998524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Time-lapsed Images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111918" y="-38480"/>
            <a:ext cx="19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BC8 Trap 20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9149370" y="236767"/>
            <a:ext cx="75322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7" idx="0"/>
          </p:cNvCxnSpPr>
          <p:nvPr/>
        </p:nvCxnSpPr>
        <p:spPr>
          <a:xfrm>
            <a:off x="11204219" y="825555"/>
            <a:ext cx="1" cy="117296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710" y="798416"/>
            <a:ext cx="2852208" cy="17602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193670" y="550444"/>
            <a:ext cx="11762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Cells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5" y="0"/>
            <a:ext cx="688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5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C8_Trap05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27073" y="2462985"/>
            <a:ext cx="4664926" cy="39758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33696" y="27272"/>
            <a:ext cx="19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Visualization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89692" y="1972748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Time-lapsed Images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63328" y="-38480"/>
            <a:ext cx="19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BC8 Trap 50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00780" y="236767"/>
            <a:ext cx="75322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1041380" y="598488"/>
            <a:ext cx="266" cy="125335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880" y="694235"/>
            <a:ext cx="2936957" cy="16832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65094" y="464717"/>
            <a:ext cx="11762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Cells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4" y="236767"/>
            <a:ext cx="6846199" cy="634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11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C8_Trap06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26712" y="2605489"/>
            <a:ext cx="4703924" cy="3821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33696" y="27272"/>
            <a:ext cx="19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Visualization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89693" y="2061204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Time-lapsed Images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63328" y="-38480"/>
            <a:ext cx="19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BC8 Trap 60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9000780" y="236767"/>
            <a:ext cx="75322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1041646" y="598488"/>
            <a:ext cx="11164" cy="140059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845" y="780902"/>
            <a:ext cx="3116848" cy="18245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107943" y="550444"/>
            <a:ext cx="11762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Cells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03" y="396604"/>
            <a:ext cx="6608956" cy="603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5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C8_Trap08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38224" y="2686050"/>
            <a:ext cx="4653776" cy="37069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33696" y="27272"/>
            <a:ext cx="19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Visualization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89693" y="2243314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Time-lapsed Images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63328" y="-38480"/>
            <a:ext cx="19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BC8 Trap 80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9000780" y="236767"/>
            <a:ext cx="75322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072813" y="585788"/>
            <a:ext cx="16115" cy="165752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156" y="898900"/>
            <a:ext cx="3074537" cy="17585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36518" y="679036"/>
            <a:ext cx="11762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Cells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767" y="484740"/>
            <a:ext cx="6417876" cy="59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1874"/>
          <a:stretch/>
        </p:blipFill>
        <p:spPr>
          <a:xfrm>
            <a:off x="-1" y="59709"/>
            <a:ext cx="7250691" cy="672950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2357437" y="2016745"/>
            <a:ext cx="2758677" cy="2812426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BC8_Trap1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35914" y="2472943"/>
            <a:ext cx="4397298" cy="391172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5220" y="125462"/>
            <a:ext cx="195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Polar Visualization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078626" y="1959563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Time-lapsed Images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95529" y="59710"/>
            <a:ext cx="2096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BC8 Trap 104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9342304" y="334957"/>
            <a:ext cx="75322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0" idx="0"/>
          </p:cNvCxnSpPr>
          <p:nvPr/>
        </p:nvCxnSpPr>
        <p:spPr>
          <a:xfrm>
            <a:off x="11129780" y="696678"/>
            <a:ext cx="0" cy="126288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352" y="715749"/>
            <a:ext cx="2806274" cy="17459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07958" y="479006"/>
            <a:ext cx="11762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Total Cells </a:t>
            </a:r>
          </a:p>
        </p:txBody>
      </p:sp>
    </p:spTree>
    <p:extLst>
      <p:ext uri="{BB962C8B-B14F-4D97-AF65-F5344CB8AC3E}">
        <p14:creationId xmlns:p14="http://schemas.microsoft.com/office/powerpoint/2010/main" val="298336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E6D144-57B3-8A43-8FC9-B987441E2A04}"/>
              </a:ext>
            </a:extLst>
          </p:cNvPr>
          <p:cNvSpPr txBox="1"/>
          <p:nvPr/>
        </p:nvSpPr>
        <p:spPr>
          <a:xfrm>
            <a:off x="4482790" y="2598003"/>
            <a:ext cx="290733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Thank you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A86DB4-4442-E94C-94DC-B0074AAAE59A}"/>
              </a:ext>
            </a:extLst>
          </p:cNvPr>
          <p:cNvSpPr/>
          <p:nvPr/>
        </p:nvSpPr>
        <p:spPr>
          <a:xfrm>
            <a:off x="4199827" y="5351915"/>
            <a:ext cx="3473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merang</a:t>
            </a:r>
            <a:r>
              <a:rPr lang="en-US" dirty="0"/>
              <a:t>/uPolar</a:t>
            </a:r>
          </a:p>
        </p:txBody>
      </p:sp>
    </p:spTree>
    <p:extLst>
      <p:ext uri="{BB962C8B-B14F-4D97-AF65-F5344CB8AC3E}">
        <p14:creationId xmlns:p14="http://schemas.microsoft.com/office/powerpoint/2010/main" val="2975251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BB08A9-BEE2-3849-B740-2C31514F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087" y="715515"/>
            <a:ext cx="10370671" cy="5819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C40D4E-D93B-594D-BFB1-A7D66965BEAA}"/>
              </a:ext>
            </a:extLst>
          </p:cNvPr>
          <p:cNvSpPr txBox="1"/>
          <p:nvPr/>
        </p:nvSpPr>
        <p:spPr>
          <a:xfrm>
            <a:off x="187392" y="150525"/>
            <a:ext cx="42258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Time-Lapse Images</a:t>
            </a:r>
          </a:p>
        </p:txBody>
      </p:sp>
    </p:spTree>
    <p:extLst>
      <p:ext uri="{BB962C8B-B14F-4D97-AF65-F5344CB8AC3E}">
        <p14:creationId xmlns:p14="http://schemas.microsoft.com/office/powerpoint/2010/main" val="139866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t="10295" r="11766" b="15950"/>
          <a:stretch/>
        </p:blipFill>
        <p:spPr>
          <a:xfrm>
            <a:off x="6256052" y="1479194"/>
            <a:ext cx="5312780" cy="50581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68668" y="3375145"/>
            <a:ext cx="550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c2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80952" y="1901353"/>
            <a:ext cx="57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c1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14267" y="5275748"/>
            <a:ext cx="519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8883866" y="4665946"/>
            <a:ext cx="75167" cy="56693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52145" y="3884557"/>
            <a:ext cx="7075" cy="7470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459950" y="2578335"/>
            <a:ext cx="341344" cy="20532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49802" y="3176192"/>
            <a:ext cx="728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71637" y="4126611"/>
            <a:ext cx="706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30884" y="4771394"/>
            <a:ext cx="764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dL4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87609" y="2564962"/>
            <a:ext cx="57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c3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919713" y="3040915"/>
            <a:ext cx="369349" cy="16049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76147" y="3321492"/>
            <a:ext cx="894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d3</a:t>
            </a:r>
          </a:p>
        </p:txBody>
      </p:sp>
      <p:sp>
        <p:nvSpPr>
          <p:cNvPr id="32" name="Oval 31"/>
          <p:cNvSpPr/>
          <p:nvPr/>
        </p:nvSpPr>
        <p:spPr>
          <a:xfrm>
            <a:off x="8906300" y="5234667"/>
            <a:ext cx="136041" cy="1285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787234" y="3829723"/>
            <a:ext cx="136041" cy="1285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387182" y="2443834"/>
            <a:ext cx="136041" cy="1285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9225388" y="2981995"/>
            <a:ext cx="136041" cy="12858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349218" y="4591725"/>
            <a:ext cx="136041" cy="1285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463384" y="4577437"/>
            <a:ext cx="136041" cy="12858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539767" y="4645599"/>
            <a:ext cx="85151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5" t="10295" r="11766" b="15950"/>
          <a:stretch/>
        </p:blipFill>
        <p:spPr>
          <a:xfrm>
            <a:off x="2164043" y="3278983"/>
            <a:ext cx="2764646" cy="263213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AB7D32-FD87-5443-8071-00F7A84A0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320" y="1289983"/>
            <a:ext cx="1938906" cy="1820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1BA26-803A-DC40-A7FE-7E3DF2CE26C0}"/>
              </a:ext>
            </a:extLst>
          </p:cNvPr>
          <p:cNvSpPr txBox="1"/>
          <p:nvPr/>
        </p:nvSpPr>
        <p:spPr>
          <a:xfrm>
            <a:off x="251286" y="1461511"/>
            <a:ext cx="16728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 with </a:t>
            </a:r>
          </a:p>
          <a:p>
            <a:pPr algn="ctr"/>
            <a:r>
              <a:rPr lang="en-US" dirty="0"/>
              <a:t>Reference point</a:t>
            </a:r>
          </a:p>
          <a:p>
            <a:pPr algn="ctr"/>
            <a:r>
              <a:rPr lang="en-US" dirty="0"/>
              <a:t>(no-cell)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ED8BF-F039-7744-A5EE-88260FFEC1C0}"/>
              </a:ext>
            </a:extLst>
          </p:cNvPr>
          <p:cNvSpPr txBox="1"/>
          <p:nvPr/>
        </p:nvSpPr>
        <p:spPr>
          <a:xfrm>
            <a:off x="290858" y="5056256"/>
            <a:ext cx="186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Image with 4 cells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776643-5E69-8848-B5FD-CFD67ED389F4}"/>
              </a:ext>
            </a:extLst>
          </p:cNvPr>
          <p:cNvCxnSpPr>
            <a:cxnSpLocks/>
          </p:cNvCxnSpPr>
          <p:nvPr/>
        </p:nvCxnSpPr>
        <p:spPr>
          <a:xfrm>
            <a:off x="1924180" y="1932961"/>
            <a:ext cx="1530593" cy="445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5E16E0-23C3-2148-97E1-252DA3D45D77}"/>
              </a:ext>
            </a:extLst>
          </p:cNvPr>
          <p:cNvCxnSpPr>
            <a:cxnSpLocks/>
          </p:cNvCxnSpPr>
          <p:nvPr/>
        </p:nvCxnSpPr>
        <p:spPr>
          <a:xfrm flipV="1">
            <a:off x="4940787" y="1479194"/>
            <a:ext cx="1310983" cy="1799789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56C257A-1AE9-AF43-A8B3-5E36C0794598}"/>
              </a:ext>
            </a:extLst>
          </p:cNvPr>
          <p:cNvCxnSpPr>
            <a:cxnSpLocks/>
          </p:cNvCxnSpPr>
          <p:nvPr/>
        </p:nvCxnSpPr>
        <p:spPr>
          <a:xfrm>
            <a:off x="4940787" y="5911117"/>
            <a:ext cx="1310983" cy="626213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837214D-3206-1F4A-A4D4-6368B44A41CA}"/>
              </a:ext>
            </a:extLst>
          </p:cNvPr>
          <p:cNvSpPr txBox="1"/>
          <p:nvPr/>
        </p:nvSpPr>
        <p:spPr>
          <a:xfrm>
            <a:off x="5975378" y="787230"/>
            <a:ext cx="610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Image with cell distance from reference point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B550E3A-CE02-7946-8F6A-C5209C45A66E}"/>
              </a:ext>
            </a:extLst>
          </p:cNvPr>
          <p:cNvSpPr txBox="1"/>
          <p:nvPr/>
        </p:nvSpPr>
        <p:spPr>
          <a:xfrm>
            <a:off x="187392" y="150525"/>
            <a:ext cx="4580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Calculating Distance </a:t>
            </a:r>
          </a:p>
        </p:txBody>
      </p:sp>
    </p:spTree>
    <p:extLst>
      <p:ext uri="{BB962C8B-B14F-4D97-AF65-F5344CB8AC3E}">
        <p14:creationId xmlns:p14="http://schemas.microsoft.com/office/powerpoint/2010/main" val="1500077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58329"/>
              </p:ext>
            </p:extLst>
          </p:nvPr>
        </p:nvGraphicFramePr>
        <p:xfrm>
          <a:off x="5397013" y="1283321"/>
          <a:ext cx="6669736" cy="5333901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33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3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3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3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71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7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371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72691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x1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y1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a1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/>
                        <a:t>d1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6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26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26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d4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26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269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775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y3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d3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tx1"/>
                          </a:solidFill>
                        </a:rPr>
                        <a:t>c3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23" y="4357689"/>
            <a:ext cx="2549226" cy="234978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-11827" y="2639991"/>
            <a:ext cx="1950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Time-point  1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48838" y="970916"/>
            <a:ext cx="2316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Trap Images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97013" y="4357689"/>
            <a:ext cx="6669736" cy="2309818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01777" y="1280204"/>
            <a:ext cx="6669736" cy="3052659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713470">
            <a:off x="4916619" y="561887"/>
            <a:ext cx="1235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trap_num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 rot="2713470">
            <a:off x="10429565" y="625320"/>
            <a:ext cx="572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dist</a:t>
            </a:r>
            <a:endParaRPr lang="en-US" sz="2000" b="1" dirty="0"/>
          </a:p>
        </p:txBody>
      </p:sp>
      <p:sp>
        <p:nvSpPr>
          <p:cNvPr id="28" name="TextBox 27"/>
          <p:cNvSpPr txBox="1"/>
          <p:nvPr/>
        </p:nvSpPr>
        <p:spPr>
          <a:xfrm rot="2713470">
            <a:off x="9442339" y="593783"/>
            <a:ext cx="656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area</a:t>
            </a:r>
          </a:p>
        </p:txBody>
      </p:sp>
      <p:sp>
        <p:nvSpPr>
          <p:cNvPr id="30" name="TextBox 29"/>
          <p:cNvSpPr txBox="1"/>
          <p:nvPr/>
        </p:nvSpPr>
        <p:spPr>
          <a:xfrm rot="2713470">
            <a:off x="5599429" y="389214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time_num</a:t>
            </a:r>
            <a:endParaRPr lang="en-US" sz="2000" b="1" dirty="0"/>
          </a:p>
        </p:txBody>
      </p:sp>
      <p:sp>
        <p:nvSpPr>
          <p:cNvPr id="31" name="TextBox 30"/>
          <p:cNvSpPr txBox="1"/>
          <p:nvPr/>
        </p:nvSpPr>
        <p:spPr>
          <a:xfrm rot="2713470">
            <a:off x="6530634" y="399955"/>
            <a:ext cx="1255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total_objs</a:t>
            </a:r>
            <a:endParaRPr lang="en-US" sz="2000" b="1" dirty="0"/>
          </a:p>
        </p:txBody>
      </p:sp>
      <p:sp>
        <p:nvSpPr>
          <p:cNvPr id="33" name="TextBox 32"/>
          <p:cNvSpPr txBox="1"/>
          <p:nvPr/>
        </p:nvSpPr>
        <p:spPr>
          <a:xfrm rot="2713470">
            <a:off x="7699916" y="563316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obj_X</a:t>
            </a:r>
            <a:endParaRPr lang="en-US" sz="2000" b="1" dirty="0"/>
          </a:p>
        </p:txBody>
      </p:sp>
      <p:sp>
        <p:nvSpPr>
          <p:cNvPr id="35" name="TextBox 34"/>
          <p:cNvSpPr txBox="1"/>
          <p:nvPr/>
        </p:nvSpPr>
        <p:spPr>
          <a:xfrm rot="2713470">
            <a:off x="8523117" y="548124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obj_Y</a:t>
            </a:r>
            <a:endParaRPr lang="en-US" sz="2000" b="1" dirty="0"/>
          </a:p>
        </p:txBody>
      </p:sp>
      <p:sp>
        <p:nvSpPr>
          <p:cNvPr id="36" name="TextBox 35"/>
          <p:cNvSpPr txBox="1"/>
          <p:nvPr/>
        </p:nvSpPr>
        <p:spPr>
          <a:xfrm rot="2713470">
            <a:off x="11190530" y="591901"/>
            <a:ext cx="5469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cell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-34670" y="5131783"/>
            <a:ext cx="1950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Time-point  2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D0C03C-E364-8046-96D3-99AD1D862982}"/>
              </a:ext>
            </a:extLst>
          </p:cNvPr>
          <p:cNvSpPr txBox="1"/>
          <p:nvPr/>
        </p:nvSpPr>
        <p:spPr>
          <a:xfrm>
            <a:off x="187392" y="150525"/>
            <a:ext cx="40609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Creating  Dataset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7FA62-9F1D-EE4C-981F-69F229E7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804" y="1823998"/>
            <a:ext cx="2461681" cy="23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57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20914" y="528298"/>
            <a:ext cx="11304240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endParaRPr lang="en-US" dirty="0">
              <a:solidFill>
                <a:srgbClr val="323232"/>
              </a:solidFill>
              <a:latin typeface="ibm-plex-sans" charset="0"/>
            </a:endParaRPr>
          </a:p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r>
              <a:rPr lang="en-US" dirty="0"/>
              <a:t>The correlation for time series observations with observations with previous time steps, called lags</a:t>
            </a:r>
          </a:p>
          <a:p>
            <a:pPr fontAlgn="base"/>
            <a:endParaRPr lang="en-US" dirty="0">
              <a:solidFill>
                <a:srgbClr val="323232"/>
              </a:solidFill>
              <a:latin typeface="ibm-plex-sans" charset="0"/>
            </a:endParaRPr>
          </a:p>
          <a:p>
            <a:pPr fontAlgn="base"/>
            <a:br>
              <a:rPr lang="en-US" b="0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</a:br>
            <a:r>
              <a:rPr lang="en-US" b="0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• </a:t>
            </a:r>
            <a:r>
              <a:rPr lang="en-US" b="1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Autocorrelation function (ACF).</a:t>
            </a:r>
            <a:r>
              <a:rPr lang="en-US" b="0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 At lag </a:t>
            </a:r>
            <a:r>
              <a:rPr lang="en-US" b="0" i="1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k</a:t>
            </a:r>
            <a:r>
              <a:rPr lang="en-US" b="0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, this is the correlation between series values that are </a:t>
            </a:r>
            <a:r>
              <a:rPr lang="en-US" b="0" i="1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k</a:t>
            </a:r>
            <a:r>
              <a:rPr lang="en-US" b="0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 intervals apart.</a:t>
            </a:r>
          </a:p>
          <a:p>
            <a:pPr fontAlgn="base"/>
            <a:endParaRPr lang="en-US" dirty="0">
              <a:solidFill>
                <a:srgbClr val="323232"/>
              </a:solidFill>
              <a:latin typeface="ibm-plex-sans" charset="0"/>
            </a:endParaRPr>
          </a:p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endParaRPr lang="en-US" dirty="0">
              <a:solidFill>
                <a:srgbClr val="323232"/>
              </a:solidFill>
              <a:latin typeface="ibm-plex-sans" charset="0"/>
            </a:endParaRPr>
          </a:p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endParaRPr lang="en-US" dirty="0">
              <a:solidFill>
                <a:srgbClr val="323232"/>
              </a:solidFill>
              <a:latin typeface="ibm-plex-sans" charset="0"/>
            </a:endParaRPr>
          </a:p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r>
              <a:rPr lang="en-US" b="0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• </a:t>
            </a:r>
            <a:r>
              <a:rPr lang="en-US" b="1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Partial autocorrelation function (PACF).</a:t>
            </a:r>
            <a:r>
              <a:rPr lang="en-US" b="0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 At lag </a:t>
            </a:r>
            <a:r>
              <a:rPr lang="en-US" b="0" i="1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k</a:t>
            </a:r>
            <a:r>
              <a:rPr lang="en-US" b="0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, this is the correlation between series values that are </a:t>
            </a:r>
            <a:r>
              <a:rPr lang="en-US" b="0" i="1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k</a:t>
            </a:r>
            <a:r>
              <a:rPr lang="en-US" b="0" i="0" u="none" strike="noStrike" dirty="0">
                <a:solidFill>
                  <a:srgbClr val="323232"/>
                </a:solidFill>
                <a:effectLst/>
                <a:latin typeface="ibm-plex-sans" charset="0"/>
              </a:rPr>
              <a:t> intervals apart, accounting for the values of the intervals between.</a:t>
            </a:r>
          </a:p>
          <a:p>
            <a:pPr fontAlgn="base"/>
            <a:endParaRPr lang="en-US" dirty="0">
              <a:solidFill>
                <a:srgbClr val="323232"/>
              </a:solidFill>
              <a:latin typeface="ibm-plex-sans" charset="0"/>
            </a:endParaRPr>
          </a:p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r>
              <a:rPr lang="en-US" dirty="0"/>
              <a:t>A plot of the autocorrelation of a time series by lag is called the </a:t>
            </a:r>
            <a:r>
              <a:rPr lang="en-US" b="1" dirty="0" err="1"/>
              <a:t>A</a:t>
            </a:r>
            <a:r>
              <a:rPr lang="en-US" dirty="0" err="1"/>
              <a:t>uto</a:t>
            </a:r>
            <a:r>
              <a:rPr lang="en-US" b="1" dirty="0" err="1"/>
              <a:t>C</a:t>
            </a:r>
            <a:r>
              <a:rPr lang="en-US" dirty="0" err="1"/>
              <a:t>orrelation</a:t>
            </a:r>
            <a:r>
              <a:rPr lang="en-US" dirty="0"/>
              <a:t> </a:t>
            </a:r>
            <a:r>
              <a:rPr lang="en-US" b="1" dirty="0"/>
              <a:t>F</a:t>
            </a:r>
            <a:r>
              <a:rPr lang="en-US" dirty="0"/>
              <a:t>unction, or the acronym ACF.</a:t>
            </a:r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  <a:p>
            <a:pPr fontAlgn="base"/>
            <a:endParaRPr lang="en-US" b="0" i="0" u="none" strike="noStrike" dirty="0">
              <a:solidFill>
                <a:srgbClr val="323232"/>
              </a:solidFill>
              <a:effectLst/>
              <a:latin typeface="ibm-plex-san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28" y="2929960"/>
            <a:ext cx="3120697" cy="175231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0914" y="528298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in time domain</a:t>
            </a:r>
          </a:p>
        </p:txBody>
      </p:sp>
    </p:spTree>
    <p:extLst>
      <p:ext uri="{BB962C8B-B14F-4D97-AF65-F5344CB8AC3E}">
        <p14:creationId xmlns:p14="http://schemas.microsoft.com/office/powerpoint/2010/main" val="1607168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7" y="92960"/>
            <a:ext cx="1218236" cy="1218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7" y="2789740"/>
            <a:ext cx="1218236" cy="1218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79" y="1420756"/>
            <a:ext cx="1218236" cy="1218236"/>
          </a:xfrm>
          <a:prstGeom prst="rect">
            <a:avLst/>
          </a:prstGeom>
        </p:spPr>
      </p:pic>
      <p:sp>
        <p:nvSpPr>
          <p:cNvPr id="27" name="Chord 26"/>
          <p:cNvSpPr/>
          <p:nvPr/>
        </p:nvSpPr>
        <p:spPr>
          <a:xfrm rot="5400000">
            <a:off x="3028325" y="2473775"/>
            <a:ext cx="8067554" cy="7850726"/>
          </a:xfrm>
          <a:prstGeom prst="chord">
            <a:avLst>
              <a:gd name="adj1" fmla="val 5408221"/>
              <a:gd name="adj2" fmla="val 16200000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3362561" y="5121438"/>
            <a:ext cx="3704553" cy="1216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09719" y="61180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123071" y="61643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180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73526" y="4796396"/>
            <a:ext cx="291778" cy="381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2" name="Straight Connector 31"/>
          <p:cNvCxnSpPr>
            <a:endCxn id="43" idx="1"/>
          </p:cNvCxnSpPr>
          <p:nvPr/>
        </p:nvCxnSpPr>
        <p:spPr>
          <a:xfrm>
            <a:off x="4176903" y="3671869"/>
            <a:ext cx="2925364" cy="2630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6205926" y="5917354"/>
            <a:ext cx="365760" cy="3657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699973" y="4123296"/>
            <a:ext cx="365760" cy="36511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678683" y="5025122"/>
            <a:ext cx="365760" cy="369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10581" y="5642719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685536" y="31899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2" name="Chord 41"/>
          <p:cNvSpPr/>
          <p:nvPr/>
        </p:nvSpPr>
        <p:spPr>
          <a:xfrm rot="5400000">
            <a:off x="6069352" y="5257841"/>
            <a:ext cx="2211322" cy="2265047"/>
          </a:xfrm>
          <a:prstGeom prst="chord">
            <a:avLst>
              <a:gd name="adj1" fmla="val 5406995"/>
              <a:gd name="adj2" fmla="val 16200000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073677" y="6273809"/>
            <a:ext cx="195224" cy="196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199978" y="22473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5" name="Straight Connector 44"/>
          <p:cNvCxnSpPr>
            <a:stCxn id="43" idx="0"/>
          </p:cNvCxnSpPr>
          <p:nvPr/>
        </p:nvCxnSpPr>
        <p:spPr>
          <a:xfrm flipH="1" flipV="1">
            <a:off x="5501664" y="2703018"/>
            <a:ext cx="1669625" cy="3570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182864" y="2379499"/>
            <a:ext cx="2675" cy="3867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43" idx="7"/>
          </p:cNvCxnSpPr>
          <p:nvPr/>
        </p:nvCxnSpPr>
        <p:spPr>
          <a:xfrm flipV="1">
            <a:off x="7240311" y="2770816"/>
            <a:ext cx="1539204" cy="3531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6493839" y="5728138"/>
            <a:ext cx="190419" cy="189217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39219" y="5469487"/>
            <a:ext cx="138153" cy="1371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87" y="5510274"/>
            <a:ext cx="1218236" cy="115674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7" y="4146476"/>
            <a:ext cx="1219416" cy="121941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7769131" y="5846143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444800" y="586913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9449" y="555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2598" y="19098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9449" y="32640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6298" y="46645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9447" y="59146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80" name="Oval 79"/>
          <p:cNvSpPr/>
          <p:nvPr/>
        </p:nvSpPr>
        <p:spPr>
          <a:xfrm>
            <a:off x="7011582" y="5460391"/>
            <a:ext cx="365760" cy="365760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023698" y="3984027"/>
            <a:ext cx="365760" cy="365117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31986" y="4912465"/>
            <a:ext cx="365760" cy="369522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6851766" y="4204916"/>
            <a:ext cx="676656" cy="67665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6984195" y="18920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791561" y="2252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6" name="Oval 85"/>
          <p:cNvSpPr/>
          <p:nvPr/>
        </p:nvSpPr>
        <p:spPr>
          <a:xfrm>
            <a:off x="7513451" y="4643150"/>
            <a:ext cx="640080" cy="64008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117041" y="1047138"/>
            <a:ext cx="468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Covert Cartesian coordinate to Polar coordinate 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225018" y="1488194"/>
            <a:ext cx="310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Degree  </a:t>
            </a:r>
            <a:r>
              <a:rPr lang="en-US" dirty="0"/>
              <a:t>=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180 /  391 = </a:t>
            </a:r>
            <a:r>
              <a:rPr lang="en-US" dirty="0">
                <a:solidFill>
                  <a:srgbClr val="FF0000"/>
                </a:solidFill>
              </a:rPr>
              <a:t> 0.46</a:t>
            </a:r>
          </a:p>
        </p:txBody>
      </p:sp>
      <p:sp>
        <p:nvSpPr>
          <p:cNvPr id="89" name="Arc 88"/>
          <p:cNvSpPr/>
          <p:nvPr/>
        </p:nvSpPr>
        <p:spPr>
          <a:xfrm rot="12309049">
            <a:off x="3193360" y="2936401"/>
            <a:ext cx="2299926" cy="4399102"/>
          </a:xfrm>
          <a:prstGeom prst="arc">
            <a:avLst>
              <a:gd name="adj1" fmla="val 17687713"/>
              <a:gd name="adj2" fmla="val 20258559"/>
            </a:avLst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798755" y="5394644"/>
            <a:ext cx="1165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/>
              <a:t>Degree 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522799" y="348655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is in time domain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2799" y="874768"/>
            <a:ext cx="3102106" cy="174187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ACC26B-853C-E14F-B72D-A76842DE46B0}"/>
              </a:ext>
            </a:extLst>
          </p:cNvPr>
          <p:cNvSpPr txBox="1"/>
          <p:nvPr/>
        </p:nvSpPr>
        <p:spPr>
          <a:xfrm>
            <a:off x="1886596" y="127061"/>
            <a:ext cx="67764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Cells Distance on uPolar (180</a:t>
            </a:r>
            <a:r>
              <a:rPr lang="en-US" sz="4000" b="1" baseline="30000" dirty="0"/>
              <a:t>0</a:t>
            </a:r>
            <a:r>
              <a:rPr lang="en-US" sz="40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145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r="50833" b="47784"/>
          <a:stretch/>
        </p:blipFill>
        <p:spPr>
          <a:xfrm rot="175219">
            <a:off x="5347686" y="1257122"/>
            <a:ext cx="2527722" cy="27620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4126" r="6746"/>
          <a:stretch/>
        </p:blipFill>
        <p:spPr>
          <a:xfrm>
            <a:off x="5166360" y="925785"/>
            <a:ext cx="5363528" cy="3238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166360" y="3995705"/>
            <a:ext cx="5349240" cy="2783192"/>
          </a:xfrm>
          <a:prstGeom prst="rect">
            <a:avLst/>
          </a:prstGeom>
        </p:spPr>
      </p:pic>
      <p:sp>
        <p:nvSpPr>
          <p:cNvPr id="7" name="Chord 6"/>
          <p:cNvSpPr/>
          <p:nvPr/>
        </p:nvSpPr>
        <p:spPr>
          <a:xfrm rot="16200000">
            <a:off x="7154145" y="3225201"/>
            <a:ext cx="1528763" cy="1578126"/>
          </a:xfrm>
          <a:prstGeom prst="chord">
            <a:avLst>
              <a:gd name="adj1" fmla="val 5406995"/>
              <a:gd name="adj2" fmla="val 16200000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hord 7"/>
          <p:cNvSpPr/>
          <p:nvPr/>
        </p:nvSpPr>
        <p:spPr>
          <a:xfrm rot="5400000">
            <a:off x="7149381" y="3206150"/>
            <a:ext cx="1528763" cy="1578126"/>
          </a:xfrm>
          <a:prstGeom prst="chord">
            <a:avLst>
              <a:gd name="adj1" fmla="val 5406995"/>
              <a:gd name="adj2" fmla="val 16200000"/>
            </a:avLst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44536" y="3672539"/>
            <a:ext cx="574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</a:t>
            </a:r>
            <a:r>
              <a:rPr lang="en-US" sz="3600" baseline="30000" dirty="0"/>
              <a:t>0</a:t>
            </a:r>
            <a:endParaRPr lang="en-US" sz="3600" dirty="0"/>
          </a:p>
        </p:txBody>
      </p:sp>
      <p:sp>
        <p:nvSpPr>
          <p:cNvPr id="16" name="TextBox 15"/>
          <p:cNvSpPr txBox="1"/>
          <p:nvPr/>
        </p:nvSpPr>
        <p:spPr>
          <a:xfrm>
            <a:off x="10526246" y="3639197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360</a:t>
            </a:r>
            <a:r>
              <a:rPr lang="en-US" sz="3600" baseline="30000" dirty="0"/>
              <a:t>0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3759449" y="2281008"/>
            <a:ext cx="15195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Time-point 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45826" y="1793279"/>
            <a:ext cx="15195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Time-point 02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78968" y="1074748"/>
            <a:ext cx="15195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Time-point 03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121746" y="842196"/>
            <a:ext cx="15195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Time-point 04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82007" y="1093027"/>
            <a:ext cx="151951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Time-point 05</a:t>
            </a:r>
          </a:p>
        </p:txBody>
      </p:sp>
      <p:sp>
        <p:nvSpPr>
          <p:cNvPr id="22" name="Down Arrow 21"/>
          <p:cNvSpPr/>
          <p:nvPr/>
        </p:nvSpPr>
        <p:spPr>
          <a:xfrm rot="5400000" flipV="1">
            <a:off x="7775101" y="1266238"/>
            <a:ext cx="175147" cy="15196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642297" y="5460793"/>
            <a:ext cx="42862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729533" y="4096395"/>
            <a:ext cx="314324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B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00" y="92960"/>
            <a:ext cx="1218236" cy="12182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00" y="2789740"/>
            <a:ext cx="1218236" cy="12182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492" y="1420756"/>
            <a:ext cx="1218236" cy="121823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000" y="5510274"/>
            <a:ext cx="1218236" cy="11567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820" y="4146476"/>
            <a:ext cx="1219416" cy="121941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280" y="541656"/>
            <a:ext cx="196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Time-point 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0" y="1703471"/>
            <a:ext cx="196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Time-point 02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4469" y="3105439"/>
            <a:ext cx="196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Time-point 03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550" y="4463869"/>
            <a:ext cx="196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Time-point 04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4469" y="5857813"/>
            <a:ext cx="196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Time-point 05</a:t>
            </a:r>
          </a:p>
        </p:txBody>
      </p:sp>
      <p:sp>
        <p:nvSpPr>
          <p:cNvPr id="40" name="Oval 39"/>
          <p:cNvSpPr/>
          <p:nvPr/>
        </p:nvSpPr>
        <p:spPr>
          <a:xfrm>
            <a:off x="7803410" y="3849949"/>
            <a:ext cx="198710" cy="257176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1A2D2A-E396-7140-98AE-1AF199B4830B}"/>
              </a:ext>
            </a:extLst>
          </p:cNvPr>
          <p:cNvSpPr/>
          <p:nvPr/>
        </p:nvSpPr>
        <p:spPr>
          <a:xfrm>
            <a:off x="3454102" y="-5330"/>
            <a:ext cx="6119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Cells Distance on uPolar (360</a:t>
            </a:r>
            <a:r>
              <a:rPr lang="en-US" sz="3600" b="1" baseline="30000" dirty="0"/>
              <a:t>0</a:t>
            </a:r>
            <a:r>
              <a:rPr lang="en-US" sz="3600" b="1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307009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3270E7B-D089-6F40-91C6-833750B55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148682" y="96875"/>
            <a:ext cx="11905786" cy="66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52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55D58-31C7-1448-BDE4-E477C84D9A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09"/>
          <a:stretch/>
        </p:blipFill>
        <p:spPr>
          <a:xfrm>
            <a:off x="1314293" y="864003"/>
            <a:ext cx="10172355" cy="59491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88D47CC-4A93-C04B-B9AF-20CA47931303}"/>
              </a:ext>
            </a:extLst>
          </p:cNvPr>
          <p:cNvSpPr/>
          <p:nvPr/>
        </p:nvSpPr>
        <p:spPr>
          <a:xfrm>
            <a:off x="28213" y="27662"/>
            <a:ext cx="63722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Basic Color Codes for uPolar </a:t>
            </a:r>
          </a:p>
        </p:txBody>
      </p:sp>
    </p:spTree>
    <p:extLst>
      <p:ext uri="{BB962C8B-B14F-4D97-AF65-F5344CB8AC3E}">
        <p14:creationId xmlns:p14="http://schemas.microsoft.com/office/powerpoint/2010/main" val="591501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407</Words>
  <Application>Microsoft Macintosh PowerPoint</Application>
  <PresentationFormat>Widescreen</PresentationFormat>
  <Paragraphs>203</Paragraphs>
  <Slides>19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ibm-plex-sans</vt:lpstr>
      <vt:lpstr>Office Theme</vt:lpstr>
      <vt:lpstr>µPolar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µPolar </dc:title>
  <dc:creator>Ghafari, Mehran</dc:creator>
  <cp:lastModifiedBy>Ghafari, Mehran</cp:lastModifiedBy>
  <cp:revision>11</cp:revision>
  <dcterms:created xsi:type="dcterms:W3CDTF">2020-09-24T17:50:26Z</dcterms:created>
  <dcterms:modified xsi:type="dcterms:W3CDTF">2020-09-24T18:35:19Z</dcterms:modified>
</cp:coreProperties>
</file>